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</p:sldIdLst>
  <p:sldSz cx="8966200" cy="7556500"/>
  <p:notesSz cx="8966200" cy="7556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63" d="100"/>
          <a:sy n="63" d="100"/>
        </p:scale>
        <p:origin x="-162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846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078413" y="0"/>
            <a:ext cx="38862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AC0D8-37FF-49DD-BA95-35A4FD145106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01938" y="566738"/>
            <a:ext cx="33623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896938" y="3589338"/>
            <a:ext cx="717232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38846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078413" y="7177088"/>
            <a:ext cx="38862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6C846-C8AF-461A-A680-A3DABE378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6C846-C8AF-461A-A680-A3DABE3785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98874" y="362713"/>
            <a:ext cx="836615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0457" y="478382"/>
            <a:ext cx="8145288" cy="342561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08330" y="2005597"/>
            <a:ext cx="7621270" cy="2015067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08330" y="4060360"/>
            <a:ext cx="7621270" cy="1007533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1" y="5491057"/>
            <a:ext cx="8024749" cy="1158663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3141" y="584369"/>
            <a:ext cx="8024749" cy="46145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00495" y="587733"/>
            <a:ext cx="1942677" cy="5793316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3028" y="587730"/>
            <a:ext cx="5828030" cy="579331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06BD-C63B-495F-96B8-903231EEA919}" type="datetimeFigureOut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572F-4AC6-4945-9704-115D79EBBD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1" y="5491057"/>
            <a:ext cx="8024749" cy="1158663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141" y="584369"/>
            <a:ext cx="8024749" cy="461450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98874" y="362713"/>
            <a:ext cx="836615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0457" y="478383"/>
            <a:ext cx="8145288" cy="478350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237" y="5430605"/>
            <a:ext cx="8024749" cy="745575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9237" y="6197348"/>
            <a:ext cx="8024749" cy="463465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351" y="584369"/>
            <a:ext cx="3855466" cy="4836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2895" y="584369"/>
            <a:ext cx="3855466" cy="4836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1" y="5491057"/>
            <a:ext cx="8024749" cy="1158663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5417" y="638455"/>
            <a:ext cx="3855466" cy="872845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61710" y="638455"/>
            <a:ext cx="3855466" cy="872845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95417" y="1595261"/>
            <a:ext cx="3855466" cy="3845419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61710" y="1595261"/>
            <a:ext cx="3855466" cy="3845419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98874" y="362713"/>
            <a:ext cx="836615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1085" y="587728"/>
            <a:ext cx="2914015" cy="1007533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31147" y="1595263"/>
            <a:ext cx="2914015" cy="46345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46568" y="1024881"/>
            <a:ext cx="4536206" cy="520559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98874" y="362713"/>
            <a:ext cx="836615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276341" y="478382"/>
            <a:ext cx="2279404" cy="4785783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310" y="5522543"/>
            <a:ext cx="8069580" cy="1158663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337048" y="587728"/>
            <a:ext cx="2196719" cy="464042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3284" y="480152"/>
            <a:ext cx="5810098" cy="4785783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98874" y="362713"/>
            <a:ext cx="836615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0457" y="478382"/>
            <a:ext cx="8145288" cy="604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93141" y="5493382"/>
            <a:ext cx="8024749" cy="1158663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93141" y="584369"/>
            <a:ext cx="8024749" cy="4614503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02899" y="6734381"/>
            <a:ext cx="2241550" cy="40231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76993DC-B7BF-4DF6-9D81-E198A16E3421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5944449" y="6734381"/>
            <a:ext cx="2241550" cy="402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185999" y="6734381"/>
            <a:ext cx="448310" cy="40231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BAD856C-15C3-40AC-84D8-E17118320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title"/>
          </p:nvPr>
        </p:nvSpPr>
        <p:spPr>
          <a:xfrm>
            <a:off x="977900" y="958850"/>
            <a:ext cx="7286625" cy="2462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/>
              <a:t>Речевые игры </a:t>
            </a:r>
            <a:br>
              <a:rPr lang="ru-RU" sz="3200" dirty="0" smtClean="0"/>
            </a:br>
            <a:r>
              <a:rPr lang="ru-RU" sz="3200" dirty="0" smtClean="0"/>
              <a:t>для развития и коррекции лексико-грамматического строя речи дошкольников</a:t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7170" name="Подзаголовок 2"/>
          <p:cNvSpPr>
            <a:spLocks noGrp="1"/>
          </p:cNvSpPr>
          <p:nvPr>
            <p:ph idx="1"/>
          </p:nvPr>
        </p:nvSpPr>
        <p:spPr>
          <a:xfrm>
            <a:off x="1358900" y="5607050"/>
            <a:ext cx="6946900" cy="549275"/>
          </a:xfrm>
        </p:spPr>
        <p:txBody>
          <a:bodyPr>
            <a:normAutofit fontScale="55000" lnSpcReduction="20000"/>
          </a:bodyPr>
          <a:lstStyle/>
          <a:p>
            <a:pPr algn="r"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Учитель-логопед </a:t>
            </a:r>
          </a:p>
          <a:p>
            <a:pPr algn="r" eaLnBrk="1" hangingPunct="1">
              <a:spcBef>
                <a:spcPct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Бутусова Ольга Сергеевна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44500" y="654050"/>
            <a:ext cx="8074025" cy="3770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400" b="1" dirty="0" smtClean="0"/>
              <a:t>Речевые игры</a:t>
            </a:r>
            <a:r>
              <a:rPr lang="ru-RU" sz="2400" dirty="0" smtClean="0"/>
              <a:t> позволяют  ненавязчиво, в игровой форме развить у ребенка-дошкольника  лексико-грамматическую сторону речи. Эти игры нравятся детям,  не требуют дополнительного оборудования и  не занимают много времени. </a:t>
            </a:r>
          </a:p>
          <a:p>
            <a:endParaRPr lang="ru-RU" sz="2400" dirty="0" smtClean="0"/>
          </a:p>
          <a:p>
            <a:r>
              <a:rPr lang="ru-RU" sz="2400" dirty="0" smtClean="0"/>
              <a:t>Эти игры полезны всем детям дошкольного возраста: как с нарушениями речи, так и без них.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900" y="4235450"/>
            <a:ext cx="3151187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44500" y="501650"/>
            <a:ext cx="8077200" cy="670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buNone/>
            </a:pPr>
            <a:r>
              <a:rPr lang="ru-RU" b="1" dirty="0" smtClean="0"/>
              <a:t>   </a:t>
            </a:r>
            <a:r>
              <a:rPr lang="ru-RU" sz="2400" b="1" u="sng" dirty="0" smtClean="0"/>
              <a:t>1. «Большой – маленький»</a:t>
            </a:r>
            <a:r>
              <a:rPr lang="ru-RU" sz="2400" dirty="0" smtClean="0"/>
              <a:t> </a:t>
            </a:r>
            <a:r>
              <a:rPr lang="ru-RU" sz="2400" u="sng" dirty="0" smtClean="0"/>
              <a:t>(образование уменьшительно-ласкательных форм слов).</a:t>
            </a:r>
          </a:p>
          <a:p>
            <a:pPr marL="342900" indent="-342900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«я назову предмет, а ты назови его ласково, как будто он маленький». Например, стол – столик, шкаф – шкафчик.  Слова для этой игры желательно  подбирать в соответствии с  изучаемой лексической темой.</a:t>
            </a:r>
            <a:endParaRPr lang="ru-RU" sz="2400" dirty="0" smtClean="0"/>
          </a:p>
          <a:p>
            <a:pPr marL="342900" indent="-342900"/>
            <a:r>
              <a:rPr lang="ru-RU" sz="2400" b="1" u="sng" dirty="0" smtClean="0"/>
              <a:t>2.</a:t>
            </a:r>
            <a:r>
              <a:rPr lang="ru-RU" sz="2400" dirty="0" smtClean="0"/>
              <a:t> </a:t>
            </a:r>
            <a:r>
              <a:rPr lang="ru-RU" sz="2400" b="1" u="sng" dirty="0" smtClean="0"/>
              <a:t>«Один – много»</a:t>
            </a:r>
            <a:r>
              <a:rPr lang="ru-RU" sz="2400" u="sng" dirty="0" smtClean="0"/>
              <a:t> (образование множественного числа имен существительных).</a:t>
            </a:r>
          </a:p>
          <a:p>
            <a:pPr marL="342900" indent="-342900"/>
            <a:r>
              <a:rPr lang="en-US" sz="2400" dirty="0" smtClean="0"/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«Я назову один предмет, а ты назови много таких же предметов». Пример: стол – столы, стул – стулья, и т.п.</a:t>
            </a:r>
            <a:endParaRPr lang="ru-RU" sz="2400" dirty="0" smtClean="0"/>
          </a:p>
          <a:p>
            <a:pPr marL="342900" indent="-342900"/>
            <a:r>
              <a:rPr lang="ru-RU" sz="2400" b="1" u="sng" dirty="0" smtClean="0"/>
              <a:t>3. «Чего нет?»</a:t>
            </a:r>
            <a:r>
              <a:rPr lang="ru-RU" sz="2400" u="sng" dirty="0" smtClean="0"/>
              <a:t> (образование родительного падежа имен существительных единственного или множественного числа).</a:t>
            </a:r>
          </a:p>
          <a:p>
            <a:pPr marL="342900" indent="-342900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давай поиграем в игру «Чего нет?» Я буду называть предмет, а ты будешь отвечать, что здесь такого предмета нет. Например, дом – нет дома. Стол – нет стола. Подушка – нет подушки. </a:t>
            </a:r>
          </a:p>
          <a:p>
            <a:pPr marL="342900" indent="-342900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Когда ребенок освоит эту игру, ее можно усложнить, предлагая для игры предмет во множественном числе: столы – нет столов, подушки – нет подушек, и т.п.</a:t>
            </a:r>
          </a:p>
          <a:p>
            <a:pPr marL="342900" indent="-342900"/>
            <a:endParaRPr lang="ru-RU" sz="2400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92100" y="316056"/>
            <a:ext cx="8382000" cy="616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/>
            <a:endParaRPr lang="ru-RU" b="1" u="sng" dirty="0" smtClean="0"/>
          </a:p>
          <a:p>
            <a:pPr marL="342900" indent="-342900"/>
            <a:r>
              <a:rPr lang="ru-RU" sz="2400" b="1" u="sng" dirty="0" smtClean="0"/>
              <a:t>4. «Скажи наоборот»</a:t>
            </a:r>
            <a:r>
              <a:rPr lang="ru-RU" sz="2400" u="sng" dirty="0" smtClean="0"/>
              <a:t> (подбор антонимов).</a:t>
            </a:r>
          </a:p>
          <a:p>
            <a:pPr marL="342900" indent="-342900">
              <a:lnSpc>
                <a:spcPct val="90000"/>
              </a:lnSpc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 «Давай с тобой поиграем в спор: я буду называть слова, а ты отвечай мне все наоборот». Например, большой -маленький, высокий – низкий,  и т.д.</a:t>
            </a:r>
            <a:endParaRPr lang="ru-RU" sz="2400" dirty="0" smtClean="0"/>
          </a:p>
          <a:p>
            <a:pPr marL="342900" indent="-342900"/>
            <a:r>
              <a:rPr lang="ru-RU" sz="2400" b="1" u="sng" dirty="0" smtClean="0"/>
              <a:t> 5. «Вкусный сок»</a:t>
            </a:r>
            <a:r>
              <a:rPr lang="ru-RU" sz="2400" u="sng" dirty="0" smtClean="0"/>
              <a:t>(образование относительных прилагательных).</a:t>
            </a:r>
          </a:p>
          <a:p>
            <a:pPr marL="34290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Давай посмотрим, какие у нас есть  (иди здесь нарисованы)  фрукты (или овощи). Назовем их. Давай подумаем, какой сок из этого фрукта получится? Пример: из персика какой получится сок? Персиковый. И  так далее. </a:t>
            </a:r>
          </a:p>
          <a:p>
            <a:pPr marL="34290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Позже можно усложнить эту игру: назвать, какое пюре получится (средний род) и какая долька (женский род). Например, какое пюре получится из моркови? (Морковное)  А из кабачка? (Кабачковое)</a:t>
            </a:r>
            <a:endParaRPr lang="ru-RU" sz="2400" dirty="0" smtClean="0"/>
          </a:p>
          <a:p>
            <a:pPr marL="342900" indent="-342900"/>
            <a:r>
              <a:rPr lang="ru-RU" sz="2400" b="1" u="sng" dirty="0" smtClean="0"/>
              <a:t>6. «Из чего сделано?»</a:t>
            </a:r>
            <a:r>
              <a:rPr lang="ru-RU" sz="2400" u="sng" dirty="0" smtClean="0"/>
              <a:t> (образование относительных  прилагательных).</a:t>
            </a:r>
          </a:p>
          <a:p>
            <a:pPr marL="342900" indent="-342900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давай посмотрим, из чего сделаны предметы вокруг нас и назовем словами.  Пример: ручка сделана из пластмассы, значит она какая? Пластмассовая. Стакан сделан из стекла, значит он какой? Стеклянный. Сумка сделана из кожи, значит она….. кожаная!  И прочее.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700" y="577850"/>
            <a:ext cx="8001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«Кто как голос подает?»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(образование глаголов от звукоподражаний)</a:t>
            </a:r>
            <a:r>
              <a:rPr lang="ru-RU" sz="2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/>
            <a:r>
              <a:rPr lang="ru-RU" sz="2400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лексической теме «Дикие и домашние животные». </a:t>
            </a:r>
          </a:p>
          <a:p>
            <a:pPr marL="3429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Предлагаем ребенку воспроизвести звукоподражание, а затем назвать действие.  Корова –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мычит. Собака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лает, гавкает. Можно использовать картинки с изображением животных, но необязательно.</a:t>
            </a:r>
            <a:endParaRPr lang="ru-RU" b="1" i="1" u="sng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indent="-342900"/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eriod" startAt="8"/>
            </a:pPr>
            <a:r>
              <a:rPr lang="ru-RU" sz="24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«1,2,3,4,5»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(согласование имен существительных с числительными</a:t>
            </a:r>
            <a:r>
              <a:rPr lang="ru-RU" u="sng" dirty="0" smtClean="0"/>
              <a:t>)</a:t>
            </a:r>
          </a:p>
          <a:p>
            <a:pPr marL="457200" indent="-457200"/>
            <a:endParaRPr lang="ru-RU" u="sng" dirty="0" smtClean="0"/>
          </a:p>
          <a:p>
            <a:pPr marL="3429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этой игре мы будем считать разные предметы до пяти. Например, так: один ключ, два ключа, три ключа, четыре ключа, пять ключей. Так можно считать любые окружающие предметы, изображения любых предметов и прочее. </a:t>
            </a:r>
          </a:p>
          <a:p>
            <a:pPr marL="34290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900" y="507365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u="sng" dirty="0" smtClean="0">
                <a:latin typeface="+mn-lt"/>
              </a:rPr>
              <a:t>9. «У кого какой детеныш?»</a:t>
            </a:r>
          </a:p>
          <a:p>
            <a:pPr marL="342900"/>
            <a:r>
              <a:rPr lang="ru-RU" sz="2400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давай назовем, у кого как детеныш называется ( у коровы – теленок, телята; у лошади – жеребенок, жеребята и т.д.) – отрабатываем сразу единственное и множественное число существительного. Можно использовать картинки с изображением животных, но необязательно. 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u="sng" dirty="0" smtClean="0">
              <a:latin typeface="+mn-lt"/>
            </a:endParaRPr>
          </a:p>
          <a:p>
            <a:pPr marL="342900" indent="-342900"/>
            <a:endParaRPr lang="ru-RU" sz="2400" b="1" u="sng" dirty="0" smtClean="0">
              <a:latin typeface="+mn-lt"/>
            </a:endParaRPr>
          </a:p>
          <a:p>
            <a:pPr marL="342900" indent="-342900"/>
            <a:endParaRPr lang="ru-RU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368300" y="425450"/>
            <a:ext cx="8305800" cy="6378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/>
            <a:r>
              <a:rPr lang="ru-RU" sz="2000" b="1" u="sng" dirty="0" smtClean="0"/>
              <a:t>10. «Чьё это?»</a:t>
            </a:r>
            <a:r>
              <a:rPr lang="ru-RU" sz="2000" u="sng" dirty="0" smtClean="0"/>
              <a:t>  (образование притяжательных прилагательных</a:t>
            </a:r>
            <a:r>
              <a:rPr lang="ru-RU" sz="2000" u="sng" dirty="0" smtClean="0"/>
              <a:t>).</a:t>
            </a:r>
          </a:p>
          <a:p>
            <a:pPr marL="342900" indent="0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давай назовем, чьё это? </a:t>
            </a:r>
          </a:p>
          <a:p>
            <a:pPr marL="342900" indent="0">
              <a:lnSpc>
                <a:spcPct val="90000"/>
              </a:lnSpc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проводить игру на примере темы «животные»: У лисы хвостик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чей? - лисий,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 волка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? – волчий 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т.п. Можно по теме «семья», «одежда», «обувь»: чья рубашка?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– папина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Чей ботинок?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 Костин.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т.п.  Можно использовать картинки с изображением предметов или сами предметы, а можно обойтись и без них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/>
          </a:p>
          <a:p>
            <a:pPr marL="342900" indent="-342900"/>
            <a:r>
              <a:rPr lang="ru-RU" sz="2000" b="1" u="sng" dirty="0" smtClean="0"/>
              <a:t>11. «Это все – что?»</a:t>
            </a:r>
            <a:r>
              <a:rPr lang="ru-RU" sz="2000" u="sng" dirty="0" smtClean="0"/>
              <a:t> (подбор обобщающих слов</a:t>
            </a:r>
            <a:r>
              <a:rPr lang="ru-RU" sz="2000" u="sng" dirty="0" smtClean="0"/>
              <a:t>).</a:t>
            </a:r>
          </a:p>
          <a:p>
            <a:pPr marL="342900" indent="0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 я назову несколько слов, а ты подумай и скажи, как все это  назвать одним словом. Например: стол, стул, кресло, кровать – это все …… (мебель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/>
          </a:p>
          <a:p>
            <a:pPr marL="342900" indent="-342900"/>
            <a:r>
              <a:rPr lang="ru-RU" sz="2000" b="1" u="sng" dirty="0" smtClean="0"/>
              <a:t>12. «</a:t>
            </a:r>
            <a:r>
              <a:rPr lang="ru-RU" sz="2000" b="1" u="sng" dirty="0" err="1" smtClean="0"/>
              <a:t>Объяснялки</a:t>
            </a:r>
            <a:r>
              <a:rPr lang="ru-RU" sz="2000" b="1" u="sng" dirty="0" smtClean="0"/>
              <a:t>»</a:t>
            </a:r>
            <a:r>
              <a:rPr lang="ru-RU" sz="2000" u="sng" dirty="0" smtClean="0"/>
              <a:t> (развитие навыков связного рассказывания</a:t>
            </a:r>
            <a:r>
              <a:rPr lang="ru-RU" sz="2000" u="sng" dirty="0" smtClean="0"/>
              <a:t>).</a:t>
            </a:r>
          </a:p>
          <a:p>
            <a:pPr marL="342900" indent="0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Для этой игры подойдут любые предметные картинки небольшого размера, либо предметы окружающей обстановки.  Каждому ребенку выдается одна карточка (или на ушко называем  любой предмет, находящийся в помещении, либо по лексической теме), которую он не должен показывать другим детям. Ребенок выходит и объясняет, что нарисовано на его картинке, не называя самого слова. Здесь удобно использовать план: какого размера предмет, какого цвета, для чего нужен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/>
          </a:p>
          <a:p>
            <a:pPr marL="342900" indent="-342900"/>
            <a:r>
              <a:rPr lang="ru-RU" sz="2000" b="1" u="sng" dirty="0" smtClean="0"/>
              <a:t>13. «4-й лишний»</a:t>
            </a:r>
            <a:r>
              <a:rPr lang="ru-RU" sz="2000" u="sng" dirty="0" smtClean="0"/>
              <a:t>  (развитие мышления, процессов анализа и синтеза</a:t>
            </a:r>
            <a:r>
              <a:rPr lang="ru-RU" sz="2000" u="sng" dirty="0" smtClean="0"/>
              <a:t>).</a:t>
            </a:r>
          </a:p>
          <a:p>
            <a:pPr marL="342900" indent="0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Инструкция для ребенка: я назову тебе несколько слов, но одно из них лишнее. Надо угадать, какое лишнее и объяснить, почему.</a:t>
            </a:r>
            <a:endParaRPr lang="ru-RU" sz="1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4500" y="2178050"/>
            <a:ext cx="8024749" cy="11586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Вместе мы сделаем речь ваших детей правильной!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1057</TotalTime>
  <Words>909</Words>
  <Application>Microsoft Office PowerPoint</Application>
  <PresentationFormat>Произвольный</PresentationFormat>
  <Paragraphs>43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Речевые игры  для развития и коррекции лексико-грамматического строя речи дошкольников </vt:lpstr>
      <vt:lpstr>Слайд 2</vt:lpstr>
      <vt:lpstr>Слайд 3</vt:lpstr>
      <vt:lpstr>Слайд 4</vt:lpstr>
      <vt:lpstr>Слайд 5</vt:lpstr>
      <vt:lpstr>Слайд 6</vt:lpstr>
      <vt:lpstr>Вместе мы сделаем речь ваших детей правильной!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разработать АООП дошкольного образования детей с ТНР</dc:title>
  <dc:creator>Виктор Зикратов</dc:creator>
  <cp:lastModifiedBy>HP</cp:lastModifiedBy>
  <cp:revision>43</cp:revision>
  <dcterms:created xsi:type="dcterms:W3CDTF">2017-09-14T13:04:29Z</dcterms:created>
  <dcterms:modified xsi:type="dcterms:W3CDTF">2019-01-29T11:22:54Z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2017-09-14T00:00:00Z</vt:filetime>
  </property>
  <property fmtid="{D5CDD505-2E9C-101B-9397-08002B2CF9AE}" pid="3" name="Creator">
    <vt:lpwstr>3-Heights(TM) Image to PDF Converter 4.8.25.2 (www.pdf-tools.com)</vt:lpwstr>
  </property>
  <property fmtid="{D5CDD505-2E9C-101B-9397-08002B2CF9AE}" pid="4" name="LastSaved">
    <vt:filetime>2017-09-14T00:00:00Z</vt:filetime>
  </property>
</Properties>
</file>